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14.jpg>
</file>

<file path=ppt/media/image15.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3255308e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3255308e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[Isaias]</a:t>
            </a:r>
            <a:endParaRPr/>
          </a:p>
          <a:p>
            <a:pPr indent="-298450" lvl="0" marL="457200" rtl="0" algn="l">
              <a:spcBef>
                <a:spcPts val="0"/>
              </a:spcBef>
              <a:spcAft>
                <a:spcPts val="0"/>
              </a:spcAft>
              <a:buSzPts val="1100"/>
              <a:buChar char="-"/>
            </a:pPr>
            <a:r>
              <a:rPr lang="en"/>
              <a:t>currently we have tested more than 20 times for each difficulty. we want consistency</a:t>
            </a:r>
            <a:endParaRPr/>
          </a:p>
          <a:p>
            <a:pPr indent="-298450" lvl="0" marL="457200" rtl="0" algn="l">
              <a:spcBef>
                <a:spcPts val="0"/>
              </a:spcBef>
              <a:spcAft>
                <a:spcPts val="0"/>
              </a:spcAft>
              <a:buSzPts val="1100"/>
              <a:buChar char="-"/>
            </a:pPr>
            <a:r>
              <a:rPr lang="en"/>
              <a:t>adjusting for more strategic attack and defense to achieve 100% win rate.</a:t>
            </a:r>
            <a:endParaRPr/>
          </a:p>
          <a:p>
            <a:pPr indent="-298450" lvl="0" marL="457200" rtl="0" algn="l">
              <a:spcBef>
                <a:spcPts val="0"/>
              </a:spcBef>
              <a:spcAft>
                <a:spcPts val="0"/>
              </a:spcAft>
              <a:buSzPts val="1100"/>
              <a:buChar char="-"/>
            </a:pPr>
            <a:r>
              <a:rPr lang="en"/>
              <a:t>we only tested on zerg as to test our defenses against early zerg attacks (their typical </a:t>
            </a:r>
            <a:r>
              <a:rPr lang="en"/>
              <a:t>strategy</a:t>
            </a:r>
            <a:r>
              <a:rPr lang="en"/>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a3255308e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a3255308e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a3255308e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a3255308e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3255308e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3255308e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3255308e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a3255308e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3255308ed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3255308ed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3255308e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3255308e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[Isaias]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SC2API did not have many built in functionalities to use for our purposes</a:t>
            </a:r>
            <a:endParaRPr/>
          </a:p>
          <a:p>
            <a:pPr indent="-298450" lvl="0" marL="457200" rtl="0" algn="l">
              <a:spcBef>
                <a:spcPts val="0"/>
              </a:spcBef>
              <a:spcAft>
                <a:spcPts val="0"/>
              </a:spcAft>
              <a:buSzPts val="1100"/>
              <a:buChar char="-"/>
            </a:pPr>
            <a:r>
              <a:rPr lang="en"/>
              <a:t>get the radius of buildings before they were built, get which corner in the map the base is, get which of the 8 directions (N E S W NE …) can another structure be placed, get if an order is already given</a:t>
            </a:r>
            <a:endParaRPr/>
          </a:p>
          <a:p>
            <a:pPr indent="-298450" lvl="0" marL="457200" rtl="0" algn="l">
              <a:spcBef>
                <a:spcPts val="0"/>
              </a:spcBef>
              <a:spcAft>
                <a:spcPts val="0"/>
              </a:spcAft>
              <a:buSzPts val="1100"/>
              <a:buChar char="-"/>
            </a:pPr>
            <a:r>
              <a:rPr lang="en"/>
              <a:t>radius =&gt; solution: get footprint_radius of ABILITY ID</a:t>
            </a:r>
            <a:endParaRPr/>
          </a:p>
          <a:p>
            <a:pPr indent="-298450" lvl="0" marL="457200" rtl="0" algn="l">
              <a:spcBef>
                <a:spcPts val="0"/>
              </a:spcBef>
              <a:spcAft>
                <a:spcPts val="0"/>
              </a:spcAft>
              <a:buSzPts val="1100"/>
              <a:buChar char="-"/>
            </a:pPr>
            <a:r>
              <a:rPr lang="en"/>
              <a:t>corner =&gt; solution: get the half value of map width and height and compare start location x and y</a:t>
            </a:r>
            <a:endParaRPr/>
          </a:p>
          <a:p>
            <a:pPr indent="-298450" lvl="0" marL="457200" rtl="0" algn="l">
              <a:spcBef>
                <a:spcPts val="0"/>
              </a:spcBef>
              <a:spcAft>
                <a:spcPts val="0"/>
              </a:spcAft>
              <a:buSzPts val="1100"/>
              <a:buChar char="-"/>
            </a:pPr>
            <a:r>
              <a:rPr lang="en"/>
              <a:t>relative building =&gt; FRONT, BEHIND, LEFT, RIGHT …. and placement query</a:t>
            </a:r>
            <a:endParaRPr/>
          </a:p>
          <a:p>
            <a:pPr indent="-298450" lvl="0" marL="457200" rtl="0" algn="l">
              <a:spcBef>
                <a:spcPts val="0"/>
              </a:spcBef>
              <a:spcAft>
                <a:spcPts val="0"/>
              </a:spcAft>
              <a:buSzPts val="1100"/>
              <a:buChar char="-"/>
            </a:pPr>
            <a:r>
              <a:rPr lang="en"/>
              <a:t>is ordered =&gt; iterating over units vector and searching for corresponding ability id</a:t>
            </a:r>
            <a:endParaRPr/>
          </a:p>
          <a:p>
            <a:pPr indent="-298450" lvl="0" marL="457200" rtl="0" algn="l">
              <a:spcBef>
                <a:spcPts val="0"/>
              </a:spcBef>
              <a:spcAft>
                <a:spcPts val="0"/>
              </a:spcAft>
              <a:buSzPts val="1100"/>
              <a:buChar char="-"/>
            </a:pPr>
            <a:r>
              <a:rPr lang="en"/>
              <a:t>we made visuals to guide us while we are coding ( we find out how to configure x and y )</a:t>
            </a:r>
            <a:endParaRPr/>
          </a:p>
          <a:p>
            <a:pPr indent="-298450" lvl="0" marL="457200" rtl="0" algn="l">
              <a:spcBef>
                <a:spcPts val="0"/>
              </a:spcBef>
              <a:spcAft>
                <a:spcPts val="0"/>
              </a:spcAft>
              <a:buSzPts val="1100"/>
              <a:buChar char="-"/>
            </a:pPr>
            <a:r>
              <a:rPr lang="en"/>
              <a:t>more details in the github README (usability in case we get back working on it after sem)</a:t>
            </a:r>
            <a:endParaRPr/>
          </a:p>
          <a:p>
            <a:pPr indent="0" lvl="0" marL="0" rtl="0" algn="l">
              <a:spcBef>
                <a:spcPts val="0"/>
              </a:spcBef>
              <a:spcAft>
                <a:spcPts val="0"/>
              </a:spcAft>
              <a:buNone/>
            </a:pP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e9475fb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e9475fb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000000"/>
              </a:buClr>
              <a:buSzPts val="1100"/>
              <a:buChar char="-"/>
            </a:pPr>
            <a:r>
              <a:rPr lang="en"/>
              <a:t>The attack strategy given by the build order is a timing attack, we research some upgrades towards the end of the build order, then perform a rush once our upgrades are complete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e9475fba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e9475fba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3255308ed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3255308ed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Pros: </a:t>
            </a:r>
            <a:endParaRPr/>
          </a:p>
          <a:p>
            <a:pPr indent="-298450" lvl="0" marL="457200" rtl="0" algn="l">
              <a:spcBef>
                <a:spcPts val="0"/>
              </a:spcBef>
              <a:spcAft>
                <a:spcPts val="0"/>
              </a:spcAft>
              <a:buSzPts val="1100"/>
              <a:buChar char="-"/>
            </a:pPr>
            <a:r>
              <a:rPr lang="en"/>
              <a:t>Once expansion is complete, it allows for an ample reserve of resources for the player</a:t>
            </a:r>
            <a:endParaRPr/>
          </a:p>
          <a:p>
            <a:pPr indent="-298450" lvl="0" marL="457200" rtl="0" algn="l">
              <a:spcBef>
                <a:spcPts val="0"/>
              </a:spcBef>
              <a:spcAft>
                <a:spcPts val="0"/>
              </a:spcAft>
              <a:buSzPts val="1100"/>
              <a:buChar char="-"/>
            </a:pPr>
            <a:r>
              <a:rPr lang="en"/>
              <a:t>once training structures are built units are trained right away to provide defense to currently building structures</a:t>
            </a:r>
            <a:endParaRPr/>
          </a:p>
          <a:p>
            <a:pPr indent="-298450" lvl="0" marL="457200" rtl="0" algn="l">
              <a:spcBef>
                <a:spcPts val="0"/>
              </a:spcBef>
              <a:spcAft>
                <a:spcPts val="0"/>
              </a:spcAft>
              <a:buSzPts val="1100"/>
              <a:buChar char="-"/>
            </a:pPr>
            <a:r>
              <a:rPr lang="en"/>
              <a:t>trains as frequently as possible to build up terran army</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a3255308e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a3255308e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[Isaias]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Without much knowledge of sc2 it was hard for u</a:t>
            </a:r>
            <a:r>
              <a:rPr lang="en"/>
              <a:t>s to judge achievable goals</a:t>
            </a:r>
            <a:endParaRPr/>
          </a:p>
          <a:p>
            <a:pPr indent="-298450" lvl="0" marL="457200" rtl="0" algn="l">
              <a:spcBef>
                <a:spcPts val="0"/>
              </a:spcBef>
              <a:spcAft>
                <a:spcPts val="0"/>
              </a:spcAft>
              <a:buSzPts val="1100"/>
              <a:buChar char="-"/>
            </a:pPr>
            <a:r>
              <a:rPr lang="en"/>
              <a:t>our main goals is to beat the the hard built in sc2 ai, of course we can branch out fight other made bots but we want to be consistent on the basics first</a:t>
            </a:r>
            <a:endParaRPr/>
          </a:p>
          <a:p>
            <a:pPr indent="-298450" lvl="0" marL="457200" rtl="0" algn="l">
              <a:spcBef>
                <a:spcPts val="0"/>
              </a:spcBef>
              <a:spcAft>
                <a:spcPts val="0"/>
              </a:spcAft>
              <a:buSzPts val="1100"/>
              <a:buChar char="-"/>
            </a:pPr>
            <a:r>
              <a:rPr lang="en"/>
              <a:t>we want our bot to be as efficient as possible countering enemy bot attacks and quickly as possible.</a:t>
            </a:r>
            <a:endParaRPr/>
          </a:p>
          <a:p>
            <a:pPr indent="-298450" lvl="0" marL="457200" rtl="0" algn="l">
              <a:spcBef>
                <a:spcPts val="0"/>
              </a:spcBef>
              <a:spcAft>
                <a:spcPts val="0"/>
              </a:spcAft>
              <a:buSzPts val="1100"/>
              <a:buChar char="-"/>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drive.google.com/file/d/1i_Q2ofKN5QWahVRHaVFO4Sk0OxiBN0c6/view" TargetMode="Externa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hyperlink" Target="https://lotv.spawningtool.com/build/135048/" TargetMode="External"/><Relationship Id="rId5"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81288" y="0"/>
            <a:ext cx="8781413" cy="5143500"/>
          </a:xfrm>
          <a:prstGeom prst="rect">
            <a:avLst/>
          </a:prstGeom>
          <a:noFill/>
          <a:ln>
            <a:noFill/>
          </a:ln>
        </p:spPr>
      </p:pic>
      <p:sp>
        <p:nvSpPr>
          <p:cNvPr id="55" name="Google Shape;55;p13"/>
          <p:cNvSpPr txBox="1"/>
          <p:nvPr>
            <p:ph type="ctrTitle"/>
          </p:nvPr>
        </p:nvSpPr>
        <p:spPr>
          <a:xfrm>
            <a:off x="311700" y="1766525"/>
            <a:ext cx="8520600" cy="103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HAL9001</a:t>
            </a:r>
            <a:endParaRPr/>
          </a:p>
        </p:txBody>
      </p:sp>
      <p:sp>
        <p:nvSpPr>
          <p:cNvPr id="56" name="Google Shape;56;p13"/>
          <p:cNvSpPr txBox="1"/>
          <p:nvPr>
            <p:ph idx="1" type="subTitle"/>
          </p:nvPr>
        </p:nvSpPr>
        <p:spPr>
          <a:xfrm>
            <a:off x="311700" y="2834125"/>
            <a:ext cx="8520600" cy="7926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2"/>
                </a:solidFill>
              </a:rPr>
              <a:t>A Bot That Plays Better Than its Creators</a:t>
            </a:r>
            <a:endParaRPr>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Stats against built-in AI</a:t>
            </a:r>
            <a:endParaRPr/>
          </a:p>
        </p:txBody>
      </p:sp>
      <p:sp>
        <p:nvSpPr>
          <p:cNvPr id="122" name="Google Shape;1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Easy: 100% win rate </a:t>
            </a:r>
            <a:endParaRPr/>
          </a:p>
          <a:p>
            <a:pPr indent="-342900" lvl="0" marL="457200" rtl="0" algn="l">
              <a:spcBef>
                <a:spcPts val="0"/>
              </a:spcBef>
              <a:spcAft>
                <a:spcPts val="0"/>
              </a:spcAft>
              <a:buSzPts val="1800"/>
              <a:buChar char="-"/>
            </a:pPr>
            <a:r>
              <a:rPr lang="en"/>
              <a:t>Medium: 100% win rate</a:t>
            </a:r>
            <a:endParaRPr/>
          </a:p>
          <a:p>
            <a:pPr indent="-342900" lvl="0" marL="457200" rtl="0" algn="l">
              <a:spcBef>
                <a:spcPts val="0"/>
              </a:spcBef>
              <a:spcAft>
                <a:spcPts val="0"/>
              </a:spcAft>
              <a:buSzPts val="1800"/>
              <a:buChar char="-"/>
            </a:pPr>
            <a:r>
              <a:rPr lang="en"/>
              <a:t>Hard: 60% win rate</a:t>
            </a:r>
            <a:endParaRPr/>
          </a:p>
          <a:p>
            <a:pPr indent="-342900" lvl="0" marL="457200" rtl="0" algn="l">
              <a:spcBef>
                <a:spcPts val="0"/>
              </a:spcBef>
              <a:spcAft>
                <a:spcPts val="0"/>
              </a:spcAft>
              <a:buSzPts val="1800"/>
              <a:buChar char="-"/>
            </a:pPr>
            <a:r>
              <a:rPr lang="en"/>
              <a:t>Very Hard : 0% win rate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tested against each difficulty 20 times on CactusValleyLE map</a:t>
            </a:r>
            <a:endParaRPr/>
          </a:p>
        </p:txBody>
      </p:sp>
      <p:pic>
        <p:nvPicPr>
          <p:cNvPr id="123" name="Google Shape;123;p22"/>
          <p:cNvPicPr preferRelativeResize="0"/>
          <p:nvPr/>
        </p:nvPicPr>
        <p:blipFill>
          <a:blip r:embed="rId3">
            <a:alphaModFix/>
          </a:blip>
          <a:stretch>
            <a:fillRect/>
          </a:stretch>
        </p:blipFill>
        <p:spPr>
          <a:xfrm>
            <a:off x="5400850" y="315350"/>
            <a:ext cx="3346050" cy="1882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Demonstration</a:t>
            </a:r>
            <a:endParaRPr/>
          </a:p>
        </p:txBody>
      </p:sp>
      <p:pic>
        <p:nvPicPr>
          <p:cNvPr id="129" name="Google Shape;129;p23" title="Presentation Video CMPUT 350.mp4">
            <a:hlinkClick r:id="rId3"/>
          </p:cNvPr>
          <p:cNvPicPr preferRelativeResize="0"/>
          <p:nvPr/>
        </p:nvPicPr>
        <p:blipFill>
          <a:blip r:embed="rId4">
            <a:alphaModFix/>
          </a:blip>
          <a:stretch>
            <a:fillRect/>
          </a:stretch>
        </p:blipFill>
        <p:spPr>
          <a:xfrm>
            <a:off x="1721250" y="1178450"/>
            <a:ext cx="4837175" cy="3627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4"/>
          <p:cNvPicPr preferRelativeResize="0"/>
          <p:nvPr/>
        </p:nvPicPr>
        <p:blipFill>
          <a:blip r:embed="rId3">
            <a:alphaModFix/>
          </a:blip>
          <a:stretch>
            <a:fillRect/>
          </a:stretch>
        </p:blipFill>
        <p:spPr>
          <a:xfrm>
            <a:off x="411296" y="3391725"/>
            <a:ext cx="2477501" cy="1402874"/>
          </a:xfrm>
          <a:prstGeom prst="rect">
            <a:avLst/>
          </a:prstGeom>
          <a:noFill/>
          <a:ln>
            <a:noFill/>
          </a:ln>
        </p:spPr>
      </p:pic>
      <p:sp>
        <p:nvSpPr>
          <p:cNvPr id="135" name="Google Shape;13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136" name="Google Shape;136;p24"/>
          <p:cNvSpPr txBox="1"/>
          <p:nvPr>
            <p:ph idx="1" type="body"/>
          </p:nvPr>
        </p:nvSpPr>
        <p:spPr>
          <a:xfrm>
            <a:off x="311700" y="1152475"/>
            <a:ext cx="8520600" cy="277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More testing on the other maps</a:t>
            </a:r>
            <a:endParaRPr/>
          </a:p>
          <a:p>
            <a:pPr indent="-342900" lvl="0" marL="457200" rtl="0" algn="l">
              <a:spcBef>
                <a:spcPts val="0"/>
              </a:spcBef>
              <a:spcAft>
                <a:spcPts val="0"/>
              </a:spcAft>
              <a:buSzPts val="1800"/>
              <a:buChar char="-"/>
            </a:pPr>
            <a:r>
              <a:rPr lang="en"/>
              <a:t>Implement behaviour trees rather than a finite state machine through if statements. </a:t>
            </a:r>
            <a:endParaRPr/>
          </a:p>
          <a:p>
            <a:pPr indent="-342900" lvl="0" marL="457200" rtl="0" algn="l">
              <a:spcBef>
                <a:spcPts val="0"/>
              </a:spcBef>
              <a:spcAft>
                <a:spcPts val="0"/>
              </a:spcAft>
              <a:buSzPts val="1800"/>
              <a:buChar char="-"/>
            </a:pPr>
            <a:r>
              <a:rPr lang="en"/>
              <a:t>Implement more complicated but more powerful professional-level build ordering.</a:t>
            </a:r>
            <a:endParaRPr/>
          </a:p>
          <a:p>
            <a:pPr indent="-342900" lvl="0" marL="457200" rtl="0" algn="l">
              <a:spcBef>
                <a:spcPts val="0"/>
              </a:spcBef>
              <a:spcAft>
                <a:spcPts val="0"/>
              </a:spcAft>
              <a:buSzPts val="1800"/>
              <a:buChar char="-"/>
            </a:pPr>
            <a:r>
              <a:rPr lang="en"/>
              <a:t>Have more varied responses</a:t>
            </a:r>
            <a:endParaRPr/>
          </a:p>
        </p:txBody>
      </p:sp>
      <p:pic>
        <p:nvPicPr>
          <p:cNvPr id="137" name="Google Shape;137;p24"/>
          <p:cNvPicPr preferRelativeResize="0"/>
          <p:nvPr/>
        </p:nvPicPr>
        <p:blipFill>
          <a:blip r:embed="rId4">
            <a:alphaModFix/>
          </a:blip>
          <a:stretch>
            <a:fillRect/>
          </a:stretch>
        </p:blipFill>
        <p:spPr>
          <a:xfrm>
            <a:off x="5134099" y="2555075"/>
            <a:ext cx="4009900" cy="2588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blip>
          <a:srcRect b="2685" l="0" r="0" t="0"/>
          <a:stretch/>
        </p:blipFill>
        <p:spPr>
          <a:xfrm>
            <a:off x="6586200" y="1996575"/>
            <a:ext cx="2212050" cy="2857700"/>
          </a:xfrm>
          <a:prstGeom prst="rect">
            <a:avLst/>
          </a:prstGeom>
          <a:noFill/>
          <a:ln>
            <a:noFill/>
          </a:ln>
        </p:spPr>
      </p:pic>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Motivations and Prior Work</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Rule-based AI</a:t>
            </a:r>
            <a:endParaRPr/>
          </a:p>
          <a:p>
            <a:pPr indent="-342900" lvl="0" marL="457200" rtl="0" algn="l">
              <a:spcBef>
                <a:spcPts val="0"/>
              </a:spcBef>
              <a:spcAft>
                <a:spcPts val="0"/>
              </a:spcAft>
              <a:buSzPts val="1800"/>
              <a:buChar char="-"/>
            </a:pPr>
            <a:r>
              <a:rPr lang="en"/>
              <a:t>Emulate a concise Terran build order for a Starcraft beginner</a:t>
            </a:r>
            <a:endParaRPr/>
          </a:p>
          <a:p>
            <a:pPr indent="-342900" lvl="0" marL="457200" rtl="0" algn="l">
              <a:spcBef>
                <a:spcPts val="0"/>
              </a:spcBef>
              <a:spcAft>
                <a:spcPts val="0"/>
              </a:spcAft>
              <a:buSzPts val="1800"/>
              <a:buChar char="-"/>
            </a:pPr>
            <a:r>
              <a:rPr lang="en"/>
              <a:t>HuShang’s build order (</a:t>
            </a:r>
            <a:r>
              <a:rPr lang="en" u="sng">
                <a:solidFill>
                  <a:schemeClr val="accent5"/>
                </a:solidFill>
                <a:hlinkClick r:id="rId4">
                  <a:extLst>
                    <a:ext uri="{A12FA001-AC4F-418D-AE19-62706E023703}">
                      <ahyp:hlinkClr val="tx"/>
                    </a:ext>
                  </a:extLst>
                </a:hlinkClick>
              </a:rPr>
              <a:t>source</a:t>
            </a:r>
            <a:r>
              <a:rPr lang="en"/>
              <a:t>) </a:t>
            </a:r>
            <a:endParaRPr/>
          </a:p>
          <a:p>
            <a:pPr indent="-342900" lvl="0" marL="457200" rtl="0" algn="l">
              <a:spcBef>
                <a:spcPts val="0"/>
              </a:spcBef>
              <a:spcAft>
                <a:spcPts val="0"/>
              </a:spcAft>
              <a:buSzPts val="1800"/>
              <a:buChar char="-"/>
            </a:pPr>
            <a:r>
              <a:rPr lang="en"/>
              <a:t>Elite level built-in AI</a:t>
            </a:r>
            <a:endParaRPr/>
          </a:p>
        </p:txBody>
      </p:sp>
      <p:pic>
        <p:nvPicPr>
          <p:cNvPr id="64" name="Google Shape;64;p14"/>
          <p:cNvPicPr preferRelativeResize="0"/>
          <p:nvPr/>
        </p:nvPicPr>
        <p:blipFill rotWithShape="1">
          <a:blip r:embed="rId5">
            <a:alphaModFix/>
          </a:blip>
          <a:srcRect b="0" l="22348" r="20872" t="0"/>
          <a:stretch/>
        </p:blipFill>
        <p:spPr>
          <a:xfrm>
            <a:off x="6268875" y="202725"/>
            <a:ext cx="2563425" cy="105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 Order Strategy</a:t>
            </a:r>
            <a:endParaRPr/>
          </a:p>
        </p:txBody>
      </p:sp>
      <p:sp>
        <p:nvSpPr>
          <p:cNvPr id="70" name="Google Shape;70;p15"/>
          <p:cNvSpPr txBox="1"/>
          <p:nvPr>
            <p:ph idx="1" type="body"/>
          </p:nvPr>
        </p:nvSpPr>
        <p:spPr>
          <a:xfrm>
            <a:off x="311700" y="1152475"/>
            <a:ext cx="8520600" cy="1419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Focus on economy</a:t>
            </a:r>
            <a:endParaRPr/>
          </a:p>
          <a:p>
            <a:pPr indent="-342900" lvl="0" marL="457200" rtl="0" algn="l">
              <a:spcBef>
                <a:spcPts val="0"/>
              </a:spcBef>
              <a:spcAft>
                <a:spcPts val="0"/>
              </a:spcAft>
              <a:buSzPts val="1800"/>
              <a:buChar char="-"/>
            </a:pPr>
            <a:r>
              <a:rPr lang="en"/>
              <a:t>Expansion</a:t>
            </a:r>
            <a:endParaRPr/>
          </a:p>
          <a:p>
            <a:pPr indent="-342900" lvl="0" marL="457200" rtl="0" algn="l">
              <a:spcBef>
                <a:spcPts val="0"/>
              </a:spcBef>
              <a:spcAft>
                <a:spcPts val="0"/>
              </a:spcAft>
              <a:buSzPts val="1800"/>
              <a:buChar char="-"/>
            </a:pPr>
            <a:r>
              <a:rPr lang="en"/>
              <a:t>3 barracks, 1 starport, 1 factory, 1 engbay</a:t>
            </a:r>
            <a:endParaRPr/>
          </a:p>
        </p:txBody>
      </p:sp>
      <p:pic>
        <p:nvPicPr>
          <p:cNvPr id="71" name="Google Shape;71;p15"/>
          <p:cNvPicPr preferRelativeResize="0"/>
          <p:nvPr/>
        </p:nvPicPr>
        <p:blipFill>
          <a:blip r:embed="rId3">
            <a:alphaModFix/>
          </a:blip>
          <a:stretch>
            <a:fillRect/>
          </a:stretch>
        </p:blipFill>
        <p:spPr>
          <a:xfrm>
            <a:off x="4784300" y="2465225"/>
            <a:ext cx="3378307" cy="2266925"/>
          </a:xfrm>
          <a:prstGeom prst="rect">
            <a:avLst/>
          </a:prstGeom>
          <a:noFill/>
          <a:ln>
            <a:noFill/>
          </a:ln>
        </p:spPr>
      </p:pic>
      <p:pic>
        <p:nvPicPr>
          <p:cNvPr id="72" name="Google Shape;72;p15"/>
          <p:cNvPicPr preferRelativeResize="0"/>
          <p:nvPr/>
        </p:nvPicPr>
        <p:blipFill>
          <a:blip r:embed="rId4">
            <a:alphaModFix/>
          </a:blip>
          <a:stretch>
            <a:fillRect/>
          </a:stretch>
        </p:blipFill>
        <p:spPr>
          <a:xfrm>
            <a:off x="311707" y="2465225"/>
            <a:ext cx="3803312" cy="22669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Defense Strategy</a:t>
            </a:r>
            <a:endParaRPr/>
          </a:p>
        </p:txBody>
      </p:sp>
      <p:sp>
        <p:nvSpPr>
          <p:cNvPr id="78" name="Google Shape;78;p16"/>
          <p:cNvSpPr txBox="1"/>
          <p:nvPr>
            <p:ph idx="1" type="body"/>
          </p:nvPr>
        </p:nvSpPr>
        <p:spPr>
          <a:xfrm>
            <a:off x="311700" y="1152475"/>
            <a:ext cx="4949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Wall-in on ramp leading to main base</a:t>
            </a:r>
            <a:endParaRPr/>
          </a:p>
          <a:p>
            <a:pPr indent="-342900" lvl="0" marL="457200" rtl="0" algn="l">
              <a:spcBef>
                <a:spcPts val="0"/>
              </a:spcBef>
              <a:spcAft>
                <a:spcPts val="0"/>
              </a:spcAft>
              <a:buSzPts val="1800"/>
              <a:buChar char="-"/>
            </a:pPr>
            <a:r>
              <a:rPr lang="en"/>
              <a:t>Defense units: widow mine and bunker</a:t>
            </a:r>
            <a:endParaRPr/>
          </a:p>
          <a:p>
            <a:pPr indent="-342900" lvl="0" marL="457200" rtl="0" algn="l">
              <a:spcBef>
                <a:spcPts val="0"/>
              </a:spcBef>
              <a:spcAft>
                <a:spcPts val="0"/>
              </a:spcAft>
              <a:buSzPts val="1800"/>
              <a:buChar char="-"/>
            </a:pPr>
            <a:r>
              <a:rPr lang="en"/>
              <a:t>Place army units in front of our expansion towards center of the map</a:t>
            </a:r>
            <a:endParaRPr/>
          </a:p>
          <a:p>
            <a:pPr indent="0" lvl="0" marL="0" rtl="0" algn="l">
              <a:spcBef>
                <a:spcPts val="1600"/>
              </a:spcBef>
              <a:spcAft>
                <a:spcPts val="1600"/>
              </a:spcAft>
              <a:buNone/>
            </a:pPr>
            <a:r>
              <a:t/>
            </a:r>
            <a:endParaRPr sz="1600"/>
          </a:p>
        </p:txBody>
      </p:sp>
      <p:pic>
        <p:nvPicPr>
          <p:cNvPr id="79" name="Google Shape;79;p16"/>
          <p:cNvPicPr preferRelativeResize="0"/>
          <p:nvPr/>
        </p:nvPicPr>
        <p:blipFill rotWithShape="1">
          <a:blip r:embed="rId3">
            <a:alphaModFix/>
          </a:blip>
          <a:srcRect b="7114" l="0" r="0" t="0"/>
          <a:stretch/>
        </p:blipFill>
        <p:spPr>
          <a:xfrm>
            <a:off x="5813225" y="221400"/>
            <a:ext cx="3019075" cy="2883349"/>
          </a:xfrm>
          <a:prstGeom prst="rect">
            <a:avLst/>
          </a:prstGeom>
          <a:noFill/>
          <a:ln>
            <a:noFill/>
          </a:ln>
        </p:spPr>
      </p:pic>
      <p:pic>
        <p:nvPicPr>
          <p:cNvPr id="80" name="Google Shape;80;p16"/>
          <p:cNvPicPr preferRelativeResize="0"/>
          <p:nvPr/>
        </p:nvPicPr>
        <p:blipFill>
          <a:blip r:embed="rId4">
            <a:alphaModFix/>
          </a:blip>
          <a:stretch>
            <a:fillRect/>
          </a:stretch>
        </p:blipFill>
        <p:spPr>
          <a:xfrm>
            <a:off x="2249775" y="2571750"/>
            <a:ext cx="3257476" cy="23660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 Build Order</a:t>
            </a:r>
            <a:endParaRPr/>
          </a:p>
        </p:txBody>
      </p:sp>
      <p:sp>
        <p:nvSpPr>
          <p:cNvPr id="86" name="Google Shape;86;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Functions for managing SCV training, managing idle SCVs, managing refineries, and for completing the build order</a:t>
            </a:r>
            <a:endParaRPr/>
          </a:p>
          <a:p>
            <a:pPr indent="-342900" lvl="0" marL="457200" rtl="0" algn="l">
              <a:spcBef>
                <a:spcPts val="0"/>
              </a:spcBef>
              <a:spcAft>
                <a:spcPts val="0"/>
              </a:spcAft>
              <a:buSzPts val="1800"/>
              <a:buChar char="-"/>
            </a:pPr>
            <a:r>
              <a:rPr lang="en"/>
              <a:t>Helper functions that can build structures relative to its position in the map</a:t>
            </a:r>
            <a:endParaRPr/>
          </a:p>
          <a:p>
            <a:pPr indent="-342900" lvl="0" marL="457200" rtl="0" algn="l">
              <a:spcBef>
                <a:spcPts val="0"/>
              </a:spcBef>
              <a:spcAft>
                <a:spcPts val="0"/>
              </a:spcAft>
              <a:buSzPts val="1800"/>
              <a:buChar char="-"/>
            </a:pPr>
            <a:r>
              <a:rPr lang="en"/>
              <a:t>Utilizing and manipulating SC2API’s already existing functionality to get the dimensions of the structures to be built</a:t>
            </a:r>
            <a:endParaRPr/>
          </a:p>
          <a:p>
            <a:pPr indent="0" lvl="0" marL="0" rtl="0" algn="l">
              <a:spcBef>
                <a:spcPts val="1600"/>
              </a:spcBef>
              <a:spcAft>
                <a:spcPts val="1600"/>
              </a:spcAft>
              <a:buNone/>
            </a:pPr>
            <a:r>
              <a:t/>
            </a:r>
            <a:endParaRPr/>
          </a:p>
        </p:txBody>
      </p:sp>
      <p:pic>
        <p:nvPicPr>
          <p:cNvPr id="87" name="Google Shape;87;p17"/>
          <p:cNvPicPr preferRelativeResize="0"/>
          <p:nvPr/>
        </p:nvPicPr>
        <p:blipFill>
          <a:blip r:embed="rId3">
            <a:alphaModFix/>
          </a:blip>
          <a:stretch>
            <a:fillRect/>
          </a:stretch>
        </p:blipFill>
        <p:spPr>
          <a:xfrm>
            <a:off x="929375" y="3041375"/>
            <a:ext cx="2923075" cy="1753853"/>
          </a:xfrm>
          <a:prstGeom prst="rect">
            <a:avLst/>
          </a:prstGeom>
          <a:noFill/>
          <a:ln>
            <a:noFill/>
          </a:ln>
        </p:spPr>
      </p:pic>
      <p:pic>
        <p:nvPicPr>
          <p:cNvPr id="88" name="Google Shape;88;p17"/>
          <p:cNvPicPr preferRelativeResize="0"/>
          <p:nvPr/>
        </p:nvPicPr>
        <p:blipFill>
          <a:blip r:embed="rId4">
            <a:alphaModFix/>
          </a:blip>
          <a:stretch>
            <a:fillRect/>
          </a:stretch>
        </p:blipFill>
        <p:spPr>
          <a:xfrm>
            <a:off x="4984525" y="3041376"/>
            <a:ext cx="2923075" cy="17538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Attack Strategy</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400"/>
              <a:t>Research infantry weapons level 1, combat shield, and stimpack before rushing</a:t>
            </a:r>
            <a:endParaRPr sz="1400"/>
          </a:p>
          <a:p>
            <a:pPr indent="-342900" lvl="0" marL="457200" rtl="0" algn="l">
              <a:spcBef>
                <a:spcPts val="0"/>
              </a:spcBef>
              <a:spcAft>
                <a:spcPts val="0"/>
              </a:spcAft>
              <a:buSzPts val="1800"/>
              <a:buChar char="-"/>
            </a:pPr>
            <a:r>
              <a:rPr lang="en" sz="1400"/>
              <a:t>5:2:2:1:1 ratio of units (marines, marauders, medivacs, tanks, vikings)</a:t>
            </a:r>
            <a:endParaRPr sz="1400"/>
          </a:p>
          <a:p>
            <a:pPr indent="-342900" lvl="0" marL="457200" rtl="0" algn="l">
              <a:spcBef>
                <a:spcPts val="0"/>
              </a:spcBef>
              <a:spcAft>
                <a:spcPts val="0"/>
              </a:spcAft>
              <a:buSzPts val="1800"/>
              <a:buChar char="-"/>
            </a:pPr>
            <a:r>
              <a:rPr lang="en" sz="1400"/>
              <a:t>Target expansions (if any) then move to main base</a:t>
            </a:r>
            <a:endParaRPr sz="1400"/>
          </a:p>
          <a:p>
            <a:pPr indent="-342900" lvl="0" marL="457200" rtl="0" algn="l">
              <a:spcBef>
                <a:spcPts val="0"/>
              </a:spcBef>
              <a:spcAft>
                <a:spcPts val="0"/>
              </a:spcAft>
              <a:buSzPts val="1800"/>
              <a:buChar char="-"/>
            </a:pPr>
            <a:r>
              <a:rPr lang="en" sz="1400"/>
              <a:t>Use the game’s automatic targeting for what units to prioritize during attack</a:t>
            </a:r>
            <a:endParaRPr sz="1400"/>
          </a:p>
          <a:p>
            <a:pPr indent="-317500" lvl="0" marL="457200" rtl="0" algn="l">
              <a:spcBef>
                <a:spcPts val="0"/>
              </a:spcBef>
              <a:spcAft>
                <a:spcPts val="0"/>
              </a:spcAft>
              <a:buSzPts val="1400"/>
              <a:buChar char="-"/>
            </a:pPr>
            <a:r>
              <a:rPr lang="en" sz="1400"/>
              <a:t>Retreat if our army is significantly damaged-</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 Attack and Defense</a:t>
            </a:r>
            <a:endParaRPr/>
          </a:p>
        </p:txBody>
      </p:sp>
      <p:sp>
        <p:nvSpPr>
          <p:cNvPr id="100" name="Google Shape;100;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Movement is handled independently of attack</a:t>
            </a:r>
            <a:endParaRPr/>
          </a:p>
          <a:p>
            <a:pPr indent="-342900" lvl="0" marL="457200" rtl="0" algn="l">
              <a:spcBef>
                <a:spcPts val="0"/>
              </a:spcBef>
              <a:spcAft>
                <a:spcPts val="0"/>
              </a:spcAft>
              <a:buSzPts val="1800"/>
              <a:buChar char="-"/>
            </a:pPr>
            <a:r>
              <a:rPr lang="en"/>
              <a:t>Switch case so each unit’s attack patterns can be individually applied</a:t>
            </a:r>
            <a:endParaRPr/>
          </a:p>
          <a:p>
            <a:pPr indent="-342900" lvl="0" marL="457200" rtl="0" algn="l">
              <a:spcBef>
                <a:spcPts val="0"/>
              </a:spcBef>
              <a:spcAft>
                <a:spcPts val="0"/>
              </a:spcAft>
              <a:buSzPts val="1800"/>
              <a:buChar char="-"/>
            </a:pPr>
            <a:r>
              <a:rPr lang="en"/>
              <a:t>Hierarchy</a:t>
            </a:r>
            <a:r>
              <a:rPr lang="en"/>
              <a:t> of orders (Retreat &gt; Rush &gt; Defend &gt; Gather)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0"/>
          <p:cNvPicPr preferRelativeResize="0"/>
          <p:nvPr/>
        </p:nvPicPr>
        <p:blipFill>
          <a:blip r:embed="rId3">
            <a:alphaModFix/>
          </a:blip>
          <a:stretch>
            <a:fillRect/>
          </a:stretch>
        </p:blipFill>
        <p:spPr>
          <a:xfrm>
            <a:off x="2511150" y="3079500"/>
            <a:ext cx="4121700" cy="1903450"/>
          </a:xfrm>
          <a:prstGeom prst="rect">
            <a:avLst/>
          </a:prstGeom>
          <a:noFill/>
          <a:ln>
            <a:noFill/>
          </a:ln>
        </p:spPr>
      </p:pic>
      <p:sp>
        <p:nvSpPr>
          <p:cNvPr id="106" name="Google Shape;106;p20"/>
          <p:cNvSpPr txBox="1"/>
          <p:nvPr>
            <p:ph type="title"/>
          </p:nvPr>
        </p:nvSpPr>
        <p:spPr>
          <a:xfrm>
            <a:off x="311700"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Pros </a:t>
            </a:r>
            <a:endParaRPr/>
          </a:p>
        </p:txBody>
      </p:sp>
      <p:sp>
        <p:nvSpPr>
          <p:cNvPr id="107" name="Google Shape;107;p20"/>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Simple to understand</a:t>
            </a:r>
            <a:endParaRPr/>
          </a:p>
          <a:p>
            <a:pPr indent="-342900" lvl="0" marL="457200" rtl="0" algn="l">
              <a:spcBef>
                <a:spcPts val="0"/>
              </a:spcBef>
              <a:spcAft>
                <a:spcPts val="0"/>
              </a:spcAft>
              <a:buSzPts val="1800"/>
              <a:buChar char="-"/>
            </a:pPr>
            <a:r>
              <a:rPr lang="en"/>
              <a:t>Easy to modify</a:t>
            </a:r>
            <a:endParaRPr/>
          </a:p>
          <a:p>
            <a:pPr indent="-342900" lvl="0" marL="457200" rtl="0" algn="l">
              <a:spcBef>
                <a:spcPts val="0"/>
              </a:spcBef>
              <a:spcAft>
                <a:spcPts val="0"/>
              </a:spcAft>
              <a:buSzPts val="1800"/>
              <a:buChar char="-"/>
            </a:pPr>
            <a:r>
              <a:rPr lang="en"/>
              <a:t>Good general strategy</a:t>
            </a:r>
            <a:endParaRPr/>
          </a:p>
          <a:p>
            <a:pPr indent="-342900" lvl="0" marL="457200" rtl="0" algn="l">
              <a:spcBef>
                <a:spcPts val="0"/>
              </a:spcBef>
              <a:spcAft>
                <a:spcPts val="0"/>
              </a:spcAft>
              <a:buSzPts val="1800"/>
              <a:buChar char="-"/>
            </a:pPr>
            <a:r>
              <a:rPr lang="en"/>
              <a:t>Solid economy for expansion</a:t>
            </a:r>
            <a:endParaRPr/>
          </a:p>
          <a:p>
            <a:pPr indent="-342900" lvl="0" marL="457200" rtl="0" algn="l">
              <a:spcBef>
                <a:spcPts val="0"/>
              </a:spcBef>
              <a:spcAft>
                <a:spcPts val="0"/>
              </a:spcAft>
              <a:buSzPts val="1800"/>
              <a:buChar char="-"/>
            </a:pPr>
            <a:r>
              <a:rPr lang="en"/>
              <a:t>Defense of resources</a:t>
            </a:r>
            <a:endParaRPr/>
          </a:p>
          <a:p>
            <a:pPr indent="-342900" lvl="0" marL="457200" rtl="0" algn="l">
              <a:spcBef>
                <a:spcPts val="0"/>
              </a:spcBef>
              <a:spcAft>
                <a:spcPts val="0"/>
              </a:spcAft>
              <a:buSzPts val="1800"/>
              <a:buChar char="-"/>
            </a:pPr>
            <a:r>
              <a:rPr lang="en"/>
              <a:t>Continuous training</a:t>
            </a:r>
            <a:endParaRPr/>
          </a:p>
        </p:txBody>
      </p:sp>
      <p:sp>
        <p:nvSpPr>
          <p:cNvPr id="108" name="Google Shape;108;p20"/>
          <p:cNvSpPr txBox="1"/>
          <p:nvPr>
            <p:ph type="title"/>
          </p:nvPr>
        </p:nvSpPr>
        <p:spPr>
          <a:xfrm>
            <a:off x="4725375"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a:t>
            </a:r>
            <a:r>
              <a:rPr lang="en"/>
              <a:t> </a:t>
            </a:r>
            <a:endParaRPr/>
          </a:p>
        </p:txBody>
      </p:sp>
      <p:sp>
        <p:nvSpPr>
          <p:cNvPr id="109" name="Google Shape;109;p20"/>
          <p:cNvSpPr txBox="1"/>
          <p:nvPr>
            <p:ph idx="1" type="body"/>
          </p:nvPr>
        </p:nvSpPr>
        <p:spPr>
          <a:xfrm>
            <a:off x="4725375" y="1152475"/>
            <a:ext cx="4260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Does not respond to specific strategies</a:t>
            </a:r>
            <a:endParaRPr/>
          </a:p>
          <a:p>
            <a:pPr indent="-342900" lvl="0" marL="457200" rtl="0" algn="l">
              <a:spcBef>
                <a:spcPts val="0"/>
              </a:spcBef>
              <a:spcAft>
                <a:spcPts val="0"/>
              </a:spcAft>
              <a:buSzPts val="1800"/>
              <a:buChar char="-"/>
            </a:pPr>
            <a:r>
              <a:rPr lang="en"/>
              <a:t>Has a hard time recovering from early setbacks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115" name="Google Shape;11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Main goal was to beat the hard built-in AI</a:t>
            </a:r>
            <a:endParaRPr/>
          </a:p>
          <a:p>
            <a:pPr indent="-342900" lvl="0" marL="457200" rtl="0" algn="l">
              <a:spcBef>
                <a:spcPts val="0"/>
              </a:spcBef>
              <a:spcAft>
                <a:spcPts val="0"/>
              </a:spcAft>
              <a:buSzPts val="1800"/>
              <a:buChar char="-"/>
            </a:pPr>
            <a:r>
              <a:rPr lang="en"/>
              <a:t>Achieve victory consistently with minimal state management. </a:t>
            </a:r>
            <a:endParaRPr/>
          </a:p>
          <a:p>
            <a:pPr indent="-342900" lvl="0" marL="457200" rtl="0" algn="l">
              <a:spcBef>
                <a:spcPts val="0"/>
              </a:spcBef>
              <a:spcAft>
                <a:spcPts val="0"/>
              </a:spcAft>
              <a:buSzPts val="1800"/>
              <a:buChar char="-"/>
            </a:pPr>
            <a:r>
              <a:rPr lang="en"/>
              <a:t>Be able to run real-time (in terms of efficiency) in the context of modern PC hardware.</a:t>
            </a:r>
            <a:endParaRPr/>
          </a:p>
        </p:txBody>
      </p:sp>
      <p:pic>
        <p:nvPicPr>
          <p:cNvPr id="116" name="Google Shape;116;p21"/>
          <p:cNvPicPr preferRelativeResize="0"/>
          <p:nvPr/>
        </p:nvPicPr>
        <p:blipFill rotWithShape="1">
          <a:blip r:embed="rId3">
            <a:alphaModFix/>
          </a:blip>
          <a:srcRect b="26475" l="0" r="0" t="0"/>
          <a:stretch/>
        </p:blipFill>
        <p:spPr>
          <a:xfrm>
            <a:off x="1113175" y="2929825"/>
            <a:ext cx="6545175" cy="2213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